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3" r:id="rId8"/>
    <p:sldId id="262"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90"/>
  </p:normalViewPr>
  <p:slideViewPr>
    <p:cSldViewPr snapToGrid="0" snapToObjects="1">
      <p:cViewPr varScale="1">
        <p:scale>
          <a:sx n="76" d="100"/>
          <a:sy n="76" d="100"/>
        </p:scale>
        <p:origin x="216" y="5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10.png>
</file>

<file path=ppt/media/image11.jpeg>
</file>

<file path=ppt/media/image12.png>
</file>

<file path=ppt/media/image13.tiff>
</file>

<file path=ppt/media/image14.png>
</file>

<file path=ppt/media/image16.png>
</file>

<file path=ppt/media/image17.jpeg>
</file>

<file path=ppt/media/image2.png>
</file>

<file path=ppt/media/image3.png>
</file>

<file path=ppt/media/image4.jpe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AF97A3-A6C7-AF47-A03A-17CF53E89033}" type="datetimeFigureOut">
              <a:rPr lang="en-US" smtClean="0"/>
              <a:t>6/21/19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4347B0-C8A7-EA4E-BBA7-275D629203FE}" type="slidenum">
              <a:rPr lang="en-US" smtClean="0"/>
              <a:t>‹#›</a:t>
            </a:fld>
            <a:endParaRPr lang="en-US"/>
          </a:p>
        </p:txBody>
      </p:sp>
    </p:spTree>
    <p:extLst>
      <p:ext uri="{BB962C8B-B14F-4D97-AF65-F5344CB8AC3E}">
        <p14:creationId xmlns:p14="http://schemas.microsoft.com/office/powerpoint/2010/main" val="6258331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84347B0-C8A7-EA4E-BBA7-275D629203FE}" type="slidenum">
              <a:rPr lang="en-US" smtClean="0"/>
              <a:t>4</a:t>
            </a:fld>
            <a:endParaRPr lang="en-US"/>
          </a:p>
        </p:txBody>
      </p:sp>
    </p:spTree>
    <p:extLst>
      <p:ext uri="{BB962C8B-B14F-4D97-AF65-F5344CB8AC3E}">
        <p14:creationId xmlns:p14="http://schemas.microsoft.com/office/powerpoint/2010/main" val="24456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2C1907E-37DA-C147-86C9-F88C0B1AB9F6}" type="datetimeFigureOut">
              <a:rPr lang="en-US" smtClean="0"/>
              <a:t>6/21/19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6C3E7E-2DB3-B941-9C16-E98D522AA9CC}" type="slidenum">
              <a:rPr lang="en-US" smtClean="0"/>
              <a:t>‹#›</a:t>
            </a:fld>
            <a:endParaRPr lang="en-US"/>
          </a:p>
        </p:txBody>
      </p:sp>
    </p:spTree>
    <p:extLst>
      <p:ext uri="{BB962C8B-B14F-4D97-AF65-F5344CB8AC3E}">
        <p14:creationId xmlns:p14="http://schemas.microsoft.com/office/powerpoint/2010/main" val="6996500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2C1907E-37DA-C147-86C9-F88C0B1AB9F6}" type="datetimeFigureOut">
              <a:rPr lang="en-US" smtClean="0"/>
              <a:t>6/21/19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6C3E7E-2DB3-B941-9C16-E98D522AA9CC}" type="slidenum">
              <a:rPr lang="en-US" smtClean="0"/>
              <a:t>‹#›</a:t>
            </a:fld>
            <a:endParaRPr lang="en-US"/>
          </a:p>
        </p:txBody>
      </p:sp>
    </p:spTree>
    <p:extLst>
      <p:ext uri="{BB962C8B-B14F-4D97-AF65-F5344CB8AC3E}">
        <p14:creationId xmlns:p14="http://schemas.microsoft.com/office/powerpoint/2010/main" val="18276387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2C1907E-37DA-C147-86C9-F88C0B1AB9F6}" type="datetimeFigureOut">
              <a:rPr lang="en-US" smtClean="0"/>
              <a:t>6/21/19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6C3E7E-2DB3-B941-9C16-E98D522AA9CC}" type="slidenum">
              <a:rPr lang="en-US" smtClean="0"/>
              <a:t>‹#›</a:t>
            </a:fld>
            <a:endParaRPr lang="en-US"/>
          </a:p>
        </p:txBody>
      </p:sp>
    </p:spTree>
    <p:extLst>
      <p:ext uri="{BB962C8B-B14F-4D97-AF65-F5344CB8AC3E}">
        <p14:creationId xmlns:p14="http://schemas.microsoft.com/office/powerpoint/2010/main" val="16657841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2C1907E-37DA-C147-86C9-F88C0B1AB9F6}" type="datetimeFigureOut">
              <a:rPr lang="en-US" smtClean="0"/>
              <a:t>6/21/19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6C3E7E-2DB3-B941-9C16-E98D522AA9CC}" type="slidenum">
              <a:rPr lang="en-US" smtClean="0"/>
              <a:t>‹#›</a:t>
            </a:fld>
            <a:endParaRPr lang="en-US"/>
          </a:p>
        </p:txBody>
      </p:sp>
    </p:spTree>
    <p:extLst>
      <p:ext uri="{BB962C8B-B14F-4D97-AF65-F5344CB8AC3E}">
        <p14:creationId xmlns:p14="http://schemas.microsoft.com/office/powerpoint/2010/main" val="5360963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2C1907E-37DA-C147-86C9-F88C0B1AB9F6}" type="datetimeFigureOut">
              <a:rPr lang="en-US" smtClean="0"/>
              <a:t>6/21/19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F6C3E7E-2DB3-B941-9C16-E98D522AA9CC}" type="slidenum">
              <a:rPr lang="en-US" smtClean="0"/>
              <a:t>‹#›</a:t>
            </a:fld>
            <a:endParaRPr lang="en-US"/>
          </a:p>
        </p:txBody>
      </p:sp>
    </p:spTree>
    <p:extLst>
      <p:ext uri="{BB962C8B-B14F-4D97-AF65-F5344CB8AC3E}">
        <p14:creationId xmlns:p14="http://schemas.microsoft.com/office/powerpoint/2010/main" val="7001320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2C1907E-37DA-C147-86C9-F88C0B1AB9F6}" type="datetimeFigureOut">
              <a:rPr lang="en-US" smtClean="0"/>
              <a:t>6/21/19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6C3E7E-2DB3-B941-9C16-E98D522AA9CC}" type="slidenum">
              <a:rPr lang="en-US" smtClean="0"/>
              <a:t>‹#›</a:t>
            </a:fld>
            <a:endParaRPr lang="en-US"/>
          </a:p>
        </p:txBody>
      </p:sp>
    </p:spTree>
    <p:extLst>
      <p:ext uri="{BB962C8B-B14F-4D97-AF65-F5344CB8AC3E}">
        <p14:creationId xmlns:p14="http://schemas.microsoft.com/office/powerpoint/2010/main" val="10558405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2C1907E-37DA-C147-86C9-F88C0B1AB9F6}" type="datetimeFigureOut">
              <a:rPr lang="en-US" smtClean="0"/>
              <a:t>6/21/19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F6C3E7E-2DB3-B941-9C16-E98D522AA9CC}" type="slidenum">
              <a:rPr lang="en-US" smtClean="0"/>
              <a:t>‹#›</a:t>
            </a:fld>
            <a:endParaRPr lang="en-US"/>
          </a:p>
        </p:txBody>
      </p:sp>
    </p:spTree>
    <p:extLst>
      <p:ext uri="{BB962C8B-B14F-4D97-AF65-F5344CB8AC3E}">
        <p14:creationId xmlns:p14="http://schemas.microsoft.com/office/powerpoint/2010/main" val="8552192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2C1907E-37DA-C147-86C9-F88C0B1AB9F6}" type="datetimeFigureOut">
              <a:rPr lang="en-US" smtClean="0"/>
              <a:t>6/21/19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F6C3E7E-2DB3-B941-9C16-E98D522AA9CC}" type="slidenum">
              <a:rPr lang="en-US" smtClean="0"/>
              <a:t>‹#›</a:t>
            </a:fld>
            <a:endParaRPr lang="en-US"/>
          </a:p>
        </p:txBody>
      </p:sp>
    </p:spTree>
    <p:extLst>
      <p:ext uri="{BB962C8B-B14F-4D97-AF65-F5344CB8AC3E}">
        <p14:creationId xmlns:p14="http://schemas.microsoft.com/office/powerpoint/2010/main" val="5624736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C1907E-37DA-C147-86C9-F88C0B1AB9F6}" type="datetimeFigureOut">
              <a:rPr lang="en-US" smtClean="0"/>
              <a:t>6/21/19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F6C3E7E-2DB3-B941-9C16-E98D522AA9CC}" type="slidenum">
              <a:rPr lang="en-US" smtClean="0"/>
              <a:t>‹#›</a:t>
            </a:fld>
            <a:endParaRPr lang="en-US"/>
          </a:p>
        </p:txBody>
      </p:sp>
    </p:spTree>
    <p:extLst>
      <p:ext uri="{BB962C8B-B14F-4D97-AF65-F5344CB8AC3E}">
        <p14:creationId xmlns:p14="http://schemas.microsoft.com/office/powerpoint/2010/main" val="271184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2C1907E-37DA-C147-86C9-F88C0B1AB9F6}" type="datetimeFigureOut">
              <a:rPr lang="en-US" smtClean="0"/>
              <a:t>6/21/19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6C3E7E-2DB3-B941-9C16-E98D522AA9CC}" type="slidenum">
              <a:rPr lang="en-US" smtClean="0"/>
              <a:t>‹#›</a:t>
            </a:fld>
            <a:endParaRPr lang="en-US"/>
          </a:p>
        </p:txBody>
      </p:sp>
    </p:spTree>
    <p:extLst>
      <p:ext uri="{BB962C8B-B14F-4D97-AF65-F5344CB8AC3E}">
        <p14:creationId xmlns:p14="http://schemas.microsoft.com/office/powerpoint/2010/main" val="8371555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2C1907E-37DA-C147-86C9-F88C0B1AB9F6}" type="datetimeFigureOut">
              <a:rPr lang="en-US" smtClean="0"/>
              <a:t>6/21/19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F6C3E7E-2DB3-B941-9C16-E98D522AA9CC}" type="slidenum">
              <a:rPr lang="en-US" smtClean="0"/>
              <a:t>‹#›</a:t>
            </a:fld>
            <a:endParaRPr lang="en-US"/>
          </a:p>
        </p:txBody>
      </p:sp>
    </p:spTree>
    <p:extLst>
      <p:ext uri="{BB962C8B-B14F-4D97-AF65-F5344CB8AC3E}">
        <p14:creationId xmlns:p14="http://schemas.microsoft.com/office/powerpoint/2010/main" val="190852879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C1907E-37DA-C147-86C9-F88C0B1AB9F6}" type="datetimeFigureOut">
              <a:rPr lang="en-US" smtClean="0"/>
              <a:t>6/21/19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F6C3E7E-2DB3-B941-9C16-E98D522AA9CC}" type="slidenum">
              <a:rPr lang="en-US" smtClean="0"/>
              <a:t>‹#›</a:t>
            </a:fld>
            <a:endParaRPr lang="en-US"/>
          </a:p>
        </p:txBody>
      </p:sp>
    </p:spTree>
    <p:extLst>
      <p:ext uri="{BB962C8B-B14F-4D97-AF65-F5344CB8AC3E}">
        <p14:creationId xmlns:p14="http://schemas.microsoft.com/office/powerpoint/2010/main" val="16549597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4.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 Id="rId3"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jpe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 Id="rId3" Type="http://schemas.openxmlformats.org/officeDocument/2006/relationships/image" Target="../media/image8.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image" Target="../media/image11.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 Id="rId3" Type="http://schemas.openxmlformats.org/officeDocument/2006/relationships/image" Target="../media/image13.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 Id="rId3" Type="http://schemas.openxmlformats.org/officeDocument/2006/relationships/image" Target="../media/image15.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d21xlh2maitm24.cloudfront.net/nyc/IMG_2381_cropped.jpg?mtime=20190514132116"/>
          <p:cNvPicPr>
            <a:picLocks noChangeAspect="1" noChangeArrowheads="1"/>
          </p:cNvPicPr>
          <p:nvPr/>
        </p:nvPicPr>
        <p:blipFill>
          <a:blip r:embed="rId2">
            <a:alphaModFix amt="26000"/>
            <a:extLst>
              <a:ext uri="{28A0092B-C50C-407E-A947-70E740481C1C}">
                <a14:useLocalDpi xmlns:a14="http://schemas.microsoft.com/office/drawing/2010/main"/>
              </a:ext>
            </a:extLst>
          </a:blip>
          <a:srcRect/>
          <a:stretch>
            <a:fillRect/>
          </a:stretch>
        </p:blipFill>
        <p:spPr bwMode="auto">
          <a:xfrm>
            <a:off x="1247156" y="0"/>
            <a:ext cx="10944844"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mage result for citibike logo"/>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80654" y="0"/>
            <a:ext cx="6638924" cy="170120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524933" y="2184400"/>
            <a:ext cx="6739468" cy="1261884"/>
          </a:xfrm>
          <a:prstGeom prst="rect">
            <a:avLst/>
          </a:prstGeom>
          <a:noFill/>
        </p:spPr>
        <p:txBody>
          <a:bodyPr wrap="square" rtlCol="0">
            <a:spAutoFit/>
          </a:bodyPr>
          <a:lstStyle/>
          <a:p>
            <a:r>
              <a:rPr lang="en-US" sz="4400" b="1" dirty="0" smtClean="0">
                <a:solidFill>
                  <a:srgbClr val="FF0000"/>
                </a:solidFill>
                <a:latin typeface="Helvetica Neue" charset="0"/>
                <a:ea typeface="Helvetica Neue" charset="0"/>
                <a:cs typeface="Helvetica Neue" charset="0"/>
              </a:rPr>
              <a:t>Jersey City, New Jersey</a:t>
            </a:r>
          </a:p>
          <a:p>
            <a:r>
              <a:rPr lang="en-US" sz="3200" dirty="0" smtClean="0">
                <a:solidFill>
                  <a:srgbClr val="FF0000"/>
                </a:solidFill>
                <a:latin typeface="Helvetica Neue" charset="0"/>
                <a:ea typeface="Helvetica Neue" charset="0"/>
                <a:cs typeface="Helvetica Neue" charset="0"/>
              </a:rPr>
              <a:t>April 2019, Monthly Report</a:t>
            </a:r>
            <a:endParaRPr lang="en-US" sz="3200" dirty="0">
              <a:solidFill>
                <a:srgbClr val="FF0000"/>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15450196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mage result for citibike logo"/>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2794000" y="0"/>
            <a:ext cx="6858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50668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730693" y="236702"/>
            <a:ext cx="7037974" cy="6468897"/>
          </a:xfrm>
          <a:prstGeom prst="rect">
            <a:avLst/>
          </a:prstGeom>
        </p:spPr>
      </p:pic>
      <p:pic>
        <p:nvPicPr>
          <p:cNvPr id="2052" name="Picture 4" descr="https://mir-s3-cdn-cf.behance.net/project_modules/max_1200/5fba1a67709275.5b43b4986ef49.jpg"/>
          <p:cNvPicPr>
            <a:picLocks noChangeAspect="1" noChangeArrowheads="1"/>
          </p:cNvPicPr>
          <p:nvPr/>
        </p:nvPicPr>
        <p:blipFill rotWithShape="1">
          <a:blip r:embed="rId3">
            <a:extLst>
              <a:ext uri="{28A0092B-C50C-407E-A947-70E740481C1C}">
                <a14:useLocalDpi xmlns:a14="http://schemas.microsoft.com/office/drawing/2010/main"/>
              </a:ext>
            </a:extLst>
          </a:blip>
          <a:srcRect/>
          <a:stretch/>
        </p:blipFill>
        <p:spPr bwMode="auto">
          <a:xfrm>
            <a:off x="324064" y="0"/>
            <a:ext cx="4406629" cy="150706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474133" y="1710267"/>
            <a:ext cx="4080934" cy="2462213"/>
          </a:xfrm>
          <a:prstGeom prst="rect">
            <a:avLst/>
          </a:prstGeom>
          <a:noFill/>
        </p:spPr>
        <p:txBody>
          <a:bodyPr wrap="square" rtlCol="0">
            <a:spAutoFit/>
          </a:bodyPr>
          <a:lstStyle/>
          <a:p>
            <a:r>
              <a:rPr lang="en-US" dirty="0" smtClean="0"/>
              <a:t>Our Jersey City Riders like to take shorter rides during the coldest months. When Spring has sprung in February, the riders are back in full force.</a:t>
            </a:r>
          </a:p>
          <a:p>
            <a:endParaRPr lang="en-US" dirty="0"/>
          </a:p>
          <a:p>
            <a:endParaRPr lang="en-US" dirty="0" smtClean="0"/>
          </a:p>
          <a:p>
            <a:pPr algn="ctr"/>
            <a:r>
              <a:rPr lang="en-US" sz="2800" b="1" dirty="0" smtClean="0"/>
              <a:t>340k Rides and Counting</a:t>
            </a:r>
          </a:p>
          <a:p>
            <a:pPr algn="ctr"/>
            <a:r>
              <a:rPr lang="en-US" dirty="0" smtClean="0"/>
              <a:t>(June 2018 </a:t>
            </a:r>
            <a:r>
              <a:rPr lang="mr-IN" dirty="0" smtClean="0"/>
              <a:t>–</a:t>
            </a:r>
            <a:r>
              <a:rPr lang="en-US" dirty="0" smtClean="0"/>
              <a:t> February 2019)</a:t>
            </a:r>
            <a:endParaRPr lang="en-US" dirty="0"/>
          </a:p>
        </p:txBody>
      </p:sp>
    </p:spTree>
    <p:extLst>
      <p:ext uri="{BB962C8B-B14F-4D97-AF65-F5344CB8AC3E}">
        <p14:creationId xmlns:p14="http://schemas.microsoft.com/office/powerpoint/2010/main" val="14780603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573867" y="567266"/>
            <a:ext cx="9618133" cy="5723467"/>
          </a:xfrm>
          <a:prstGeom prst="rect">
            <a:avLst/>
          </a:prstGeom>
        </p:spPr>
      </p:pic>
      <p:pic>
        <p:nvPicPr>
          <p:cNvPr id="3074" name="Picture 2" descr="https://mir-s3-cdn-cf.behance.net/project_modules/max_1200/fc6eaf67709275.5b496f909f561.jpg"/>
          <p:cNvPicPr>
            <a:picLocks noChangeAspect="1" noChangeArrowheads="1"/>
          </p:cNvPicPr>
          <p:nvPr/>
        </p:nvPicPr>
        <p:blipFill rotWithShape="1">
          <a:blip r:embed="rId3">
            <a:extLst>
              <a:ext uri="{28A0092B-C50C-407E-A947-70E740481C1C}">
                <a14:useLocalDpi xmlns:a14="http://schemas.microsoft.com/office/drawing/2010/main"/>
              </a:ext>
            </a:extLst>
          </a:blip>
          <a:srcRect/>
          <a:stretch/>
        </p:blipFill>
        <p:spPr bwMode="auto">
          <a:xfrm>
            <a:off x="220134" y="567266"/>
            <a:ext cx="2353733" cy="257638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220134" y="3428999"/>
            <a:ext cx="2353733" cy="2308324"/>
          </a:xfrm>
          <a:prstGeom prst="rect">
            <a:avLst/>
          </a:prstGeom>
          <a:noFill/>
        </p:spPr>
        <p:txBody>
          <a:bodyPr wrap="square" rtlCol="0">
            <a:spAutoFit/>
          </a:bodyPr>
          <a:lstStyle/>
          <a:p>
            <a:r>
              <a:rPr lang="en-US" dirty="0" smtClean="0"/>
              <a:t>We can see that the workforce that makes up the bulk of the Jersey City bike commuter is evenly split between Millennials and Gen Xers.</a:t>
            </a:r>
            <a:endParaRPr lang="en-US" dirty="0"/>
          </a:p>
        </p:txBody>
      </p:sp>
    </p:spTree>
    <p:extLst>
      <p:ext uri="{BB962C8B-B14F-4D97-AF65-F5344CB8AC3E}">
        <p14:creationId xmlns:p14="http://schemas.microsoft.com/office/powerpoint/2010/main" val="13066568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48237" y="0"/>
            <a:ext cx="10455259" cy="6858000"/>
          </a:xfrm>
          <a:prstGeom prst="rect">
            <a:avLst/>
          </a:prstGeom>
        </p:spPr>
      </p:pic>
      <p:pic>
        <p:nvPicPr>
          <p:cNvPr id="4100" name="Picture 4" descr="elated image"/>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9448800" y="2798772"/>
            <a:ext cx="2247363" cy="2247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38496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711200" y="0"/>
            <a:ext cx="10764909" cy="6858000"/>
          </a:xfrm>
          <a:prstGeom prst="rect">
            <a:avLst/>
          </a:prstGeom>
        </p:spPr>
      </p:pic>
      <p:pic>
        <p:nvPicPr>
          <p:cNvPr id="5" name="Picture 4" descr="elated image"/>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9448800" y="2798772"/>
            <a:ext cx="2247363" cy="22473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39397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89467" y="120385"/>
            <a:ext cx="8703733" cy="6009482"/>
          </a:xfrm>
          <a:prstGeom prst="rect">
            <a:avLst/>
          </a:prstGeom>
        </p:spPr>
      </p:pic>
      <p:sp>
        <p:nvSpPr>
          <p:cNvPr id="6" name="TextBox 5"/>
          <p:cNvSpPr txBox="1"/>
          <p:nvPr/>
        </p:nvSpPr>
        <p:spPr>
          <a:xfrm>
            <a:off x="7704667" y="1439333"/>
            <a:ext cx="3877733" cy="1754326"/>
          </a:xfrm>
          <a:prstGeom prst="rect">
            <a:avLst/>
          </a:prstGeom>
          <a:noFill/>
        </p:spPr>
        <p:txBody>
          <a:bodyPr wrap="square" rtlCol="0">
            <a:spAutoFit/>
          </a:bodyPr>
          <a:lstStyle/>
          <a:p>
            <a:r>
              <a:rPr lang="en-US" dirty="0" smtClean="0"/>
              <a:t>Many of our morning commuters are starting out at Grove Street Path Station. Our research suggests they are taking the path to the Grove Street Station, and work at Exchange Place financial district.</a:t>
            </a:r>
            <a:endParaRPr lang="en-US" dirty="0"/>
          </a:p>
        </p:txBody>
      </p:sp>
      <p:pic>
        <p:nvPicPr>
          <p:cNvPr id="7" name="Picture 2" descr="mage result for citibike"/>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7873999" y="3352308"/>
            <a:ext cx="3539067" cy="26189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17186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8511355" cy="6858000"/>
          </a:xfrm>
          <a:prstGeom prst="rect">
            <a:avLst/>
          </a:prstGeom>
        </p:spPr>
      </p:pic>
      <p:sp>
        <p:nvSpPr>
          <p:cNvPr id="5" name="TextBox 4"/>
          <p:cNvSpPr txBox="1"/>
          <p:nvPr/>
        </p:nvSpPr>
        <p:spPr>
          <a:xfrm>
            <a:off x="8691271" y="869372"/>
            <a:ext cx="3132667" cy="2308324"/>
          </a:xfrm>
          <a:prstGeom prst="rect">
            <a:avLst/>
          </a:prstGeom>
          <a:noFill/>
        </p:spPr>
        <p:txBody>
          <a:bodyPr wrap="square" rtlCol="0">
            <a:spAutoFit/>
          </a:bodyPr>
          <a:lstStyle/>
          <a:p>
            <a:r>
              <a:rPr lang="en-US" dirty="0" smtClean="0"/>
              <a:t>We can see that the most popular stations also have shorter ride times, Grove Street PATH station has a median ride time of 4-5 minutes.</a:t>
            </a:r>
          </a:p>
          <a:p>
            <a:endParaRPr lang="en-US" dirty="0"/>
          </a:p>
          <a:p>
            <a:r>
              <a:rPr lang="en-US" dirty="0" smtClean="0"/>
              <a:t>Easier rides to better places mean more riders for </a:t>
            </a:r>
            <a:r>
              <a:rPr lang="en-US" dirty="0" err="1" smtClean="0"/>
              <a:t>CitiBike</a:t>
            </a:r>
            <a:r>
              <a:rPr lang="en-US" dirty="0" smtClean="0"/>
              <a:t>.</a:t>
            </a:r>
            <a:endParaRPr lang="en-US" dirty="0"/>
          </a:p>
        </p:txBody>
      </p:sp>
      <p:pic>
        <p:nvPicPr>
          <p:cNvPr id="8" name="Picture 7"/>
          <p:cNvPicPr>
            <a:picLocks noChangeAspect="1"/>
          </p:cNvPicPr>
          <p:nvPr/>
        </p:nvPicPr>
        <p:blipFill>
          <a:blip r:embed="rId3"/>
          <a:stretch>
            <a:fillRect/>
          </a:stretch>
        </p:blipFill>
        <p:spPr>
          <a:xfrm>
            <a:off x="8511355" y="3177696"/>
            <a:ext cx="3492500" cy="2324100"/>
          </a:xfrm>
          <a:prstGeom prst="rect">
            <a:avLst/>
          </a:prstGeom>
        </p:spPr>
      </p:pic>
    </p:spTree>
    <p:extLst>
      <p:ext uri="{BB962C8B-B14F-4D97-AF65-F5344CB8AC3E}">
        <p14:creationId xmlns:p14="http://schemas.microsoft.com/office/powerpoint/2010/main" val="4775645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48201" y="259105"/>
            <a:ext cx="3683000" cy="1325563"/>
          </a:xfrm>
        </p:spPr>
        <p:txBody>
          <a:bodyPr/>
          <a:lstStyle/>
          <a:p>
            <a:r>
              <a:rPr lang="en-US" b="1" dirty="0" smtClean="0">
                <a:solidFill>
                  <a:srgbClr val="FF0000"/>
                </a:solidFill>
              </a:rPr>
              <a:t>9-5? Nope</a:t>
            </a:r>
            <a:r>
              <a:rPr lang="mr-IN" b="1" dirty="0" smtClean="0">
                <a:solidFill>
                  <a:srgbClr val="FF0000"/>
                </a:solidFill>
              </a:rPr>
              <a:t>…</a:t>
            </a:r>
            <a:endParaRPr lang="en-US" b="1" dirty="0">
              <a:solidFill>
                <a:srgbClr val="FF0000"/>
              </a:solidFill>
            </a:endParaRPr>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a:ext>
            </a:extLst>
          </a:blip>
          <a:srcRect/>
          <a:stretch/>
        </p:blipFill>
        <p:spPr>
          <a:xfrm>
            <a:off x="-1" y="0"/>
            <a:ext cx="3318934" cy="6844013"/>
          </a:xfrm>
        </p:spPr>
      </p:pic>
      <p:pic>
        <p:nvPicPr>
          <p:cNvPr id="6" name="Picture 5"/>
          <p:cNvPicPr>
            <a:picLocks noChangeAspect="1"/>
          </p:cNvPicPr>
          <p:nvPr/>
        </p:nvPicPr>
        <p:blipFill>
          <a:blip r:embed="rId3"/>
          <a:stretch>
            <a:fillRect/>
          </a:stretch>
        </p:blipFill>
        <p:spPr>
          <a:xfrm>
            <a:off x="2015067" y="1584668"/>
            <a:ext cx="8458200" cy="5334000"/>
          </a:xfrm>
          <a:prstGeom prst="rect">
            <a:avLst/>
          </a:prstGeom>
        </p:spPr>
      </p:pic>
      <p:sp>
        <p:nvSpPr>
          <p:cNvPr id="5" name="TextBox 4"/>
          <p:cNvSpPr txBox="1"/>
          <p:nvPr/>
        </p:nvSpPr>
        <p:spPr>
          <a:xfrm>
            <a:off x="8606367" y="1204636"/>
            <a:ext cx="3251200" cy="1200329"/>
          </a:xfrm>
          <a:prstGeom prst="rect">
            <a:avLst/>
          </a:prstGeom>
          <a:noFill/>
        </p:spPr>
        <p:txBody>
          <a:bodyPr wrap="square" rtlCol="0">
            <a:spAutoFit/>
          </a:bodyPr>
          <a:lstStyle/>
          <a:p>
            <a:r>
              <a:rPr lang="en-US" dirty="0" smtClean="0"/>
              <a:t>Amongst our morning riders many start those rides at 8 AM and 6 PM suggesting that they are working from 9 </a:t>
            </a:r>
            <a:r>
              <a:rPr lang="mr-IN" dirty="0" smtClean="0"/>
              <a:t>–</a:t>
            </a:r>
            <a:r>
              <a:rPr lang="en-US" dirty="0" smtClean="0"/>
              <a:t> 6pm daily.</a:t>
            </a:r>
            <a:endParaRPr lang="en-US" dirty="0"/>
          </a:p>
        </p:txBody>
      </p:sp>
    </p:spTree>
    <p:extLst>
      <p:ext uri="{BB962C8B-B14F-4D97-AF65-F5344CB8AC3E}">
        <p14:creationId xmlns:p14="http://schemas.microsoft.com/office/powerpoint/2010/main" val="9695459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9566255" cy="6858000"/>
          </a:xfrm>
          <a:prstGeom prst="rect">
            <a:avLst/>
          </a:prstGeom>
        </p:spPr>
      </p:pic>
      <p:sp>
        <p:nvSpPr>
          <p:cNvPr id="5" name="TextBox 4"/>
          <p:cNvSpPr txBox="1"/>
          <p:nvPr/>
        </p:nvSpPr>
        <p:spPr>
          <a:xfrm>
            <a:off x="9719733" y="897467"/>
            <a:ext cx="2336800" cy="3970318"/>
          </a:xfrm>
          <a:prstGeom prst="rect">
            <a:avLst/>
          </a:prstGeom>
          <a:noFill/>
        </p:spPr>
        <p:txBody>
          <a:bodyPr wrap="square" rtlCol="0">
            <a:spAutoFit/>
          </a:bodyPr>
          <a:lstStyle/>
          <a:p>
            <a:r>
              <a:rPr lang="en-US" dirty="0" smtClean="0"/>
              <a:t>Jersey City is a decent market for </a:t>
            </a:r>
            <a:r>
              <a:rPr lang="en-US" dirty="0" err="1" smtClean="0"/>
              <a:t>CitiBike</a:t>
            </a:r>
            <a:r>
              <a:rPr lang="en-US" dirty="0" smtClean="0"/>
              <a:t>, with about 720 daily, dedicated riders that make </a:t>
            </a:r>
            <a:r>
              <a:rPr lang="en-US" dirty="0" err="1" smtClean="0"/>
              <a:t>CitiBike</a:t>
            </a:r>
            <a:r>
              <a:rPr lang="en-US" dirty="0" smtClean="0"/>
              <a:t> work for them.</a:t>
            </a:r>
          </a:p>
          <a:p>
            <a:endParaRPr lang="en-US" dirty="0"/>
          </a:p>
          <a:p>
            <a:r>
              <a:rPr lang="en-US" dirty="0" smtClean="0"/>
              <a:t>We learned much about this market and can continue our efforts in similar urban commuter environments in 2020 and beyond.</a:t>
            </a:r>
            <a:endParaRPr lang="en-US" dirty="0"/>
          </a:p>
        </p:txBody>
      </p:sp>
    </p:spTree>
    <p:extLst>
      <p:ext uri="{BB962C8B-B14F-4D97-AF65-F5344CB8AC3E}">
        <p14:creationId xmlns:p14="http://schemas.microsoft.com/office/powerpoint/2010/main" val="18193667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85</TotalTime>
  <Words>224</Words>
  <Application>Microsoft Macintosh PowerPoint</Application>
  <PresentationFormat>Widescreen</PresentationFormat>
  <Paragraphs>18</Paragraphs>
  <Slides>10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Calibri</vt:lpstr>
      <vt:lpstr>Calibri Light</vt:lpstr>
      <vt:lpstr>Helvetica Neue</vt:lpstr>
      <vt:lpstr>Mangal</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9-5? Nope…</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22</cp:revision>
  <dcterms:created xsi:type="dcterms:W3CDTF">2019-06-22T01:38:53Z</dcterms:created>
  <dcterms:modified xsi:type="dcterms:W3CDTF">2019-06-22T03:04:05Z</dcterms:modified>
</cp:coreProperties>
</file>

<file path=docProps/thumbnail.jpeg>
</file>